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97" r:id="rId3"/>
    <p:sldId id="295" r:id="rId4"/>
    <p:sldId id="258" r:id="rId5"/>
    <p:sldId id="268" r:id="rId6"/>
    <p:sldId id="294" r:id="rId7"/>
    <p:sldId id="277" r:id="rId8"/>
    <p:sldId id="286" r:id="rId9"/>
    <p:sldId id="285" r:id="rId10"/>
    <p:sldId id="284" r:id="rId11"/>
    <p:sldId id="280" r:id="rId12"/>
    <p:sldId id="288" r:id="rId13"/>
    <p:sldId id="287" r:id="rId14"/>
    <p:sldId id="282" r:id="rId15"/>
    <p:sldId id="283" r:id="rId16"/>
    <p:sldId id="281" r:id="rId17"/>
    <p:sldId id="289" r:id="rId18"/>
    <p:sldId id="293" r:id="rId19"/>
    <p:sldId id="292" r:id="rId20"/>
    <p:sldId id="291" r:id="rId21"/>
    <p:sldId id="279" r:id="rId22"/>
    <p:sldId id="29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5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2BE69-EA8B-4BB3-B12B-CE9C9DAB6E01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a-ES"/>
        </a:p>
      </dgm:t>
    </dgm:pt>
    <dgm:pt modelId="{2F04E6AD-C72A-45BC-8CD6-F6FAD5B90CFA}">
      <dgm:prSet/>
      <dgm:spPr/>
      <dgm:t>
        <a:bodyPr/>
        <a:lstStyle/>
        <a:p>
          <a:pPr rtl="0"/>
          <a:r>
            <a:rPr lang="ca-ES" dirty="0" smtClean="0"/>
            <a:t>ESTADO Y SUS ADMINISTRACIONES: DESPLIEGUE DE PROYECTOS, PROGRAMAS Y SERVICIOS; DEFINICIÓN DE PERFILES PROFESIONALES</a:t>
          </a:r>
          <a:endParaRPr lang="ca-ES" dirty="0"/>
        </a:p>
      </dgm:t>
    </dgm:pt>
    <dgm:pt modelId="{2B389934-54A5-4BB3-ADBF-AB177F256803}" type="parTrans" cxnId="{B7C7B213-F337-4845-86C0-1B1CCF8BE408}">
      <dgm:prSet/>
      <dgm:spPr/>
      <dgm:t>
        <a:bodyPr/>
        <a:lstStyle/>
        <a:p>
          <a:endParaRPr lang="ca-ES"/>
        </a:p>
      </dgm:t>
    </dgm:pt>
    <dgm:pt modelId="{06ADFA65-8497-4EE5-A788-CE6B5E7AF340}" type="sibTrans" cxnId="{B7C7B213-F337-4845-86C0-1B1CCF8BE408}">
      <dgm:prSet/>
      <dgm:spPr/>
      <dgm:t>
        <a:bodyPr/>
        <a:lstStyle/>
        <a:p>
          <a:endParaRPr lang="ca-ES"/>
        </a:p>
      </dgm:t>
    </dgm:pt>
    <dgm:pt modelId="{67198DC7-1803-4939-8A2C-BDF78CB54DAE}">
      <dgm:prSet/>
      <dgm:spPr/>
      <dgm:t>
        <a:bodyPr/>
        <a:lstStyle/>
        <a:p>
          <a:pPr rtl="0"/>
          <a:r>
            <a:rPr lang="es-ES" b="1" i="0" dirty="0" smtClean="0"/>
            <a:t>PROFESIONALES A OCUPAR LOS PERFILES DEFINIDOS</a:t>
          </a:r>
          <a:endParaRPr lang="es-ES" b="1" i="0" dirty="0"/>
        </a:p>
      </dgm:t>
    </dgm:pt>
    <dgm:pt modelId="{CA9E9B18-4F83-4381-910D-CE5AD3D81BB9}" type="parTrans" cxnId="{DE1CC2D7-0C64-4B1E-8783-2F4FE0BD1644}">
      <dgm:prSet/>
      <dgm:spPr/>
      <dgm:t>
        <a:bodyPr/>
        <a:lstStyle/>
        <a:p>
          <a:endParaRPr lang="ca-ES"/>
        </a:p>
      </dgm:t>
    </dgm:pt>
    <dgm:pt modelId="{58C8938F-A6B2-4C9A-8282-DCD38FEDD447}" type="sibTrans" cxnId="{DE1CC2D7-0C64-4B1E-8783-2F4FE0BD1644}">
      <dgm:prSet/>
      <dgm:spPr/>
      <dgm:t>
        <a:bodyPr/>
        <a:lstStyle/>
        <a:p>
          <a:endParaRPr lang="ca-ES"/>
        </a:p>
      </dgm:t>
    </dgm:pt>
    <dgm:pt modelId="{B4401131-3A6F-48EC-8A3B-B140B28851A7}">
      <dgm:prSet/>
      <dgm:spPr/>
      <dgm:t>
        <a:bodyPr/>
        <a:lstStyle/>
        <a:p>
          <a:pPr rtl="0"/>
          <a:r>
            <a:rPr lang="es-ES" b="1" i="0" dirty="0" smtClean="0"/>
            <a:t>UNIVERSIDADES E INSTANCIAS FORMATIVAS: FORMACIÓN INICIAL Y CONTINUA</a:t>
          </a:r>
          <a:endParaRPr lang="es-ES" b="1" i="0" dirty="0"/>
        </a:p>
      </dgm:t>
    </dgm:pt>
    <dgm:pt modelId="{38977EAC-8BC7-45C9-A560-DFFFFF68C1A3}" type="parTrans" cxnId="{9C0AAEE7-C6AA-4B3A-B7AC-FB11DAC944CE}">
      <dgm:prSet/>
      <dgm:spPr/>
      <dgm:t>
        <a:bodyPr/>
        <a:lstStyle/>
        <a:p>
          <a:endParaRPr lang="ca-ES"/>
        </a:p>
      </dgm:t>
    </dgm:pt>
    <dgm:pt modelId="{65D0CD09-7545-4ED8-A9F3-896C5FCAA9FF}" type="sibTrans" cxnId="{9C0AAEE7-C6AA-4B3A-B7AC-FB11DAC944CE}">
      <dgm:prSet/>
      <dgm:spPr/>
      <dgm:t>
        <a:bodyPr/>
        <a:lstStyle/>
        <a:p>
          <a:endParaRPr lang="ca-ES"/>
        </a:p>
      </dgm:t>
    </dgm:pt>
    <dgm:pt modelId="{9A8ACC33-F8B2-4F3A-B02D-366D1974D930}">
      <dgm:prSet/>
      <dgm:spPr/>
      <dgm:t>
        <a:bodyPr/>
        <a:lstStyle/>
        <a:p>
          <a:pPr rtl="0"/>
          <a:r>
            <a:rPr lang="es-ES" b="1" i="0" dirty="0" smtClean="0"/>
            <a:t>OTROS PROFESIONALES EN TERRITORIOS LABORALES FRONTERIZOS</a:t>
          </a:r>
          <a:endParaRPr lang="es-ES" b="1" i="0" dirty="0"/>
        </a:p>
      </dgm:t>
    </dgm:pt>
    <dgm:pt modelId="{809AF035-AD44-4665-A459-49F877ED0CD1}" type="parTrans" cxnId="{197F4B83-532A-498C-BE84-7C2D7B97CC70}">
      <dgm:prSet/>
      <dgm:spPr/>
      <dgm:t>
        <a:bodyPr/>
        <a:lstStyle/>
        <a:p>
          <a:endParaRPr lang="ca-ES"/>
        </a:p>
      </dgm:t>
    </dgm:pt>
    <dgm:pt modelId="{A7F04251-6C39-40AD-8E64-65D5DBF03260}" type="sibTrans" cxnId="{197F4B83-532A-498C-BE84-7C2D7B97CC70}">
      <dgm:prSet/>
      <dgm:spPr/>
      <dgm:t>
        <a:bodyPr/>
        <a:lstStyle/>
        <a:p>
          <a:endParaRPr lang="ca-ES"/>
        </a:p>
      </dgm:t>
    </dgm:pt>
    <dgm:pt modelId="{E9BE25AA-7908-4E66-A587-B17BA5EE169C}">
      <dgm:prSet/>
      <dgm:spPr/>
      <dgm:t>
        <a:bodyPr/>
        <a:lstStyle/>
        <a:p>
          <a:pPr rtl="0"/>
          <a:r>
            <a:rPr lang="es-ES" b="1" i="0" dirty="0" smtClean="0"/>
            <a:t>MERCADO LABORAL: CRUCE DE POLÍTICAS SOCIALES Y DE OFERTA LABORAL</a:t>
          </a:r>
          <a:endParaRPr lang="es-ES" b="1" i="0" dirty="0"/>
        </a:p>
      </dgm:t>
    </dgm:pt>
    <dgm:pt modelId="{F7DE361F-032C-45E8-9AC1-8307BB07A75E}" type="parTrans" cxnId="{F76AFFF7-E2AD-468C-ABA1-DA9EA6CF7683}">
      <dgm:prSet/>
      <dgm:spPr/>
      <dgm:t>
        <a:bodyPr/>
        <a:lstStyle/>
        <a:p>
          <a:endParaRPr lang="ca-ES"/>
        </a:p>
      </dgm:t>
    </dgm:pt>
    <dgm:pt modelId="{8E38E1EA-E457-48E0-B743-09574A236D0A}" type="sibTrans" cxnId="{F76AFFF7-E2AD-468C-ABA1-DA9EA6CF7683}">
      <dgm:prSet/>
      <dgm:spPr/>
      <dgm:t>
        <a:bodyPr/>
        <a:lstStyle/>
        <a:p>
          <a:endParaRPr lang="ca-ES"/>
        </a:p>
      </dgm:t>
    </dgm:pt>
    <dgm:pt modelId="{16A0CE3E-FE88-4930-9F44-DDA2D81207E5}">
      <dgm:prSet/>
      <dgm:spPr/>
      <dgm:t>
        <a:bodyPr/>
        <a:lstStyle/>
        <a:p>
          <a:pPr rtl="0"/>
          <a:r>
            <a:rPr lang="es-ES" b="1" i="0" dirty="0" smtClean="0"/>
            <a:t>CIUDADANÍA RECEPTORA DE LAS PRESTACIONES PÚBLICAS</a:t>
          </a:r>
          <a:endParaRPr lang="es-ES" b="1" i="0" dirty="0"/>
        </a:p>
      </dgm:t>
    </dgm:pt>
    <dgm:pt modelId="{80398F7C-ED96-45D1-9452-96160E07737F}" type="parTrans" cxnId="{5BF9FBB2-38AC-4662-A314-B8C48DCECB30}">
      <dgm:prSet/>
      <dgm:spPr/>
      <dgm:t>
        <a:bodyPr/>
        <a:lstStyle/>
        <a:p>
          <a:endParaRPr lang="ca-ES"/>
        </a:p>
      </dgm:t>
    </dgm:pt>
    <dgm:pt modelId="{7DD2E91A-513E-4664-BEFC-A8C4C1FD4E36}" type="sibTrans" cxnId="{5BF9FBB2-38AC-4662-A314-B8C48DCECB30}">
      <dgm:prSet/>
      <dgm:spPr/>
      <dgm:t>
        <a:bodyPr/>
        <a:lstStyle/>
        <a:p>
          <a:endParaRPr lang="ca-ES"/>
        </a:p>
      </dgm:t>
    </dgm:pt>
    <dgm:pt modelId="{3FF0ECA2-A026-4897-9444-7316939F403C}" type="pres">
      <dgm:prSet presAssocID="{49C2BE69-EA8B-4BB3-B12B-CE9C9DAB6E0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a-ES"/>
        </a:p>
      </dgm:t>
    </dgm:pt>
    <dgm:pt modelId="{14D1B972-DE5D-4519-8BEB-FFF84ECE8096}" type="pres">
      <dgm:prSet presAssocID="{2F04E6AD-C72A-45BC-8CD6-F6FAD5B90CFA}" presName="node" presStyleLbl="node1" presStyleIdx="0" presStyleCnt="6" custScaleX="164508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1779B64E-BCDB-4055-82D9-80C0BEB7C905}" type="pres">
      <dgm:prSet presAssocID="{2F04E6AD-C72A-45BC-8CD6-F6FAD5B90CFA}" presName="spNode" presStyleCnt="0"/>
      <dgm:spPr/>
    </dgm:pt>
    <dgm:pt modelId="{7B9B888D-987B-48E2-9121-3F452FACE2A2}" type="pres">
      <dgm:prSet presAssocID="{06ADFA65-8497-4EE5-A788-CE6B5E7AF340}" presName="sibTrans" presStyleLbl="sibTrans1D1" presStyleIdx="0" presStyleCnt="6"/>
      <dgm:spPr/>
      <dgm:t>
        <a:bodyPr/>
        <a:lstStyle/>
        <a:p>
          <a:endParaRPr lang="ca-ES"/>
        </a:p>
      </dgm:t>
    </dgm:pt>
    <dgm:pt modelId="{EC0F9CA3-4B66-433C-BC0C-9347DA59EBFA}" type="pres">
      <dgm:prSet presAssocID="{67198DC7-1803-4939-8A2C-BDF78CB54DAE}" presName="node" presStyleLbl="node1" presStyleIdx="1" presStyleCnt="6" custScaleX="204206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BC2AF6DD-24B0-4204-9015-C5FD8598829E}" type="pres">
      <dgm:prSet presAssocID="{67198DC7-1803-4939-8A2C-BDF78CB54DAE}" presName="spNode" presStyleCnt="0"/>
      <dgm:spPr/>
    </dgm:pt>
    <dgm:pt modelId="{34AF39F3-EE13-4E89-849D-D8220FAABF68}" type="pres">
      <dgm:prSet presAssocID="{58C8938F-A6B2-4C9A-8282-DCD38FEDD447}" presName="sibTrans" presStyleLbl="sibTrans1D1" presStyleIdx="1" presStyleCnt="6"/>
      <dgm:spPr/>
      <dgm:t>
        <a:bodyPr/>
        <a:lstStyle/>
        <a:p>
          <a:endParaRPr lang="ca-ES"/>
        </a:p>
      </dgm:t>
    </dgm:pt>
    <dgm:pt modelId="{4993B56A-1D43-466C-B4E2-4079C80A87C1}" type="pres">
      <dgm:prSet presAssocID="{9A8ACC33-F8B2-4F3A-B02D-366D1974D930}" presName="node" presStyleLbl="node1" presStyleIdx="2" presStyleCnt="6" custScaleX="158618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304F29F6-BC40-4BB2-8CEE-84C6183E686E}" type="pres">
      <dgm:prSet presAssocID="{9A8ACC33-F8B2-4F3A-B02D-366D1974D930}" presName="spNode" presStyleCnt="0"/>
      <dgm:spPr/>
    </dgm:pt>
    <dgm:pt modelId="{34A8BBA2-ADF3-4045-B823-E6F6A14024BD}" type="pres">
      <dgm:prSet presAssocID="{A7F04251-6C39-40AD-8E64-65D5DBF03260}" presName="sibTrans" presStyleLbl="sibTrans1D1" presStyleIdx="2" presStyleCnt="6"/>
      <dgm:spPr/>
      <dgm:t>
        <a:bodyPr/>
        <a:lstStyle/>
        <a:p>
          <a:endParaRPr lang="ca-ES"/>
        </a:p>
      </dgm:t>
    </dgm:pt>
    <dgm:pt modelId="{02280887-8903-4FD2-A584-6A0FE4CEB488}" type="pres">
      <dgm:prSet presAssocID="{B4401131-3A6F-48EC-8A3B-B140B28851A7}" presName="node" presStyleLbl="node1" presStyleIdx="3" presStyleCnt="6" custScaleX="14436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C6134893-F69E-4237-9BBE-755DD343D07A}" type="pres">
      <dgm:prSet presAssocID="{B4401131-3A6F-48EC-8A3B-B140B28851A7}" presName="spNode" presStyleCnt="0"/>
      <dgm:spPr/>
    </dgm:pt>
    <dgm:pt modelId="{F140ED18-3875-4255-AED8-512A0131D4D6}" type="pres">
      <dgm:prSet presAssocID="{65D0CD09-7545-4ED8-A9F3-896C5FCAA9FF}" presName="sibTrans" presStyleLbl="sibTrans1D1" presStyleIdx="3" presStyleCnt="6"/>
      <dgm:spPr/>
      <dgm:t>
        <a:bodyPr/>
        <a:lstStyle/>
        <a:p>
          <a:endParaRPr lang="ca-ES"/>
        </a:p>
      </dgm:t>
    </dgm:pt>
    <dgm:pt modelId="{B13C4898-8D41-4F31-9F69-0F8EB554853C}" type="pres">
      <dgm:prSet presAssocID="{E9BE25AA-7908-4E66-A587-B17BA5EE169C}" presName="node" presStyleLbl="node1" presStyleIdx="4" presStyleCnt="6" custScaleX="144646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517A75C9-F4D4-4758-B38E-CED7A25E2D4D}" type="pres">
      <dgm:prSet presAssocID="{E9BE25AA-7908-4E66-A587-B17BA5EE169C}" presName="spNode" presStyleCnt="0"/>
      <dgm:spPr/>
    </dgm:pt>
    <dgm:pt modelId="{862DF318-A9D6-4974-9433-423F1A4384A0}" type="pres">
      <dgm:prSet presAssocID="{8E38E1EA-E457-48E0-B743-09574A236D0A}" presName="sibTrans" presStyleLbl="sibTrans1D1" presStyleIdx="4" presStyleCnt="6"/>
      <dgm:spPr/>
      <dgm:t>
        <a:bodyPr/>
        <a:lstStyle/>
        <a:p>
          <a:endParaRPr lang="ca-ES"/>
        </a:p>
      </dgm:t>
    </dgm:pt>
    <dgm:pt modelId="{E6ED6AC6-4118-4103-B68D-F49D4AEA1CEF}" type="pres">
      <dgm:prSet presAssocID="{16A0CE3E-FE88-4930-9F44-DDA2D81207E5}" presName="node" presStyleLbl="node1" presStyleIdx="5" presStyleCnt="6" custScaleX="197247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DA0DB9ED-B0D1-4695-B0C2-E5470D61E11F}" type="pres">
      <dgm:prSet presAssocID="{16A0CE3E-FE88-4930-9F44-DDA2D81207E5}" presName="spNode" presStyleCnt="0"/>
      <dgm:spPr/>
    </dgm:pt>
    <dgm:pt modelId="{FCF21E48-CEF3-4E86-9DEF-62C51F5AED7B}" type="pres">
      <dgm:prSet presAssocID="{7DD2E91A-513E-4664-BEFC-A8C4C1FD4E36}" presName="sibTrans" presStyleLbl="sibTrans1D1" presStyleIdx="5" presStyleCnt="6"/>
      <dgm:spPr/>
      <dgm:t>
        <a:bodyPr/>
        <a:lstStyle/>
        <a:p>
          <a:endParaRPr lang="ca-ES"/>
        </a:p>
      </dgm:t>
    </dgm:pt>
  </dgm:ptLst>
  <dgm:cxnLst>
    <dgm:cxn modelId="{197F4B83-532A-498C-BE84-7C2D7B97CC70}" srcId="{49C2BE69-EA8B-4BB3-B12B-CE9C9DAB6E01}" destId="{9A8ACC33-F8B2-4F3A-B02D-366D1974D930}" srcOrd="2" destOrd="0" parTransId="{809AF035-AD44-4665-A459-49F877ED0CD1}" sibTransId="{A7F04251-6C39-40AD-8E64-65D5DBF03260}"/>
    <dgm:cxn modelId="{2751A699-69D8-4828-9A96-0857D43EB497}" type="presOf" srcId="{E9BE25AA-7908-4E66-A587-B17BA5EE169C}" destId="{B13C4898-8D41-4F31-9F69-0F8EB554853C}" srcOrd="0" destOrd="0" presId="urn:microsoft.com/office/officeart/2005/8/layout/cycle6"/>
    <dgm:cxn modelId="{F76AFFF7-E2AD-468C-ABA1-DA9EA6CF7683}" srcId="{49C2BE69-EA8B-4BB3-B12B-CE9C9DAB6E01}" destId="{E9BE25AA-7908-4E66-A587-B17BA5EE169C}" srcOrd="4" destOrd="0" parTransId="{F7DE361F-032C-45E8-9AC1-8307BB07A75E}" sibTransId="{8E38E1EA-E457-48E0-B743-09574A236D0A}"/>
    <dgm:cxn modelId="{A07252C0-203F-4F73-94CC-BC92730EA887}" type="presOf" srcId="{A7F04251-6C39-40AD-8E64-65D5DBF03260}" destId="{34A8BBA2-ADF3-4045-B823-E6F6A14024BD}" srcOrd="0" destOrd="0" presId="urn:microsoft.com/office/officeart/2005/8/layout/cycle6"/>
    <dgm:cxn modelId="{2623408B-D6D1-4329-ABE4-5B934D084462}" type="presOf" srcId="{67198DC7-1803-4939-8A2C-BDF78CB54DAE}" destId="{EC0F9CA3-4B66-433C-BC0C-9347DA59EBFA}" srcOrd="0" destOrd="0" presId="urn:microsoft.com/office/officeart/2005/8/layout/cycle6"/>
    <dgm:cxn modelId="{F9E78EA4-DD9D-4D8D-9C50-D6866A6DF7AC}" type="presOf" srcId="{58C8938F-A6B2-4C9A-8282-DCD38FEDD447}" destId="{34AF39F3-EE13-4E89-849D-D8220FAABF68}" srcOrd="0" destOrd="0" presId="urn:microsoft.com/office/officeart/2005/8/layout/cycle6"/>
    <dgm:cxn modelId="{9B373BAE-073B-4D56-B1B4-6B7E41F4B957}" type="presOf" srcId="{49C2BE69-EA8B-4BB3-B12B-CE9C9DAB6E01}" destId="{3FF0ECA2-A026-4897-9444-7316939F403C}" srcOrd="0" destOrd="0" presId="urn:microsoft.com/office/officeart/2005/8/layout/cycle6"/>
    <dgm:cxn modelId="{6F3D5514-CD47-4DC1-9595-44DA2868BFEF}" type="presOf" srcId="{16A0CE3E-FE88-4930-9F44-DDA2D81207E5}" destId="{E6ED6AC6-4118-4103-B68D-F49D4AEA1CEF}" srcOrd="0" destOrd="0" presId="urn:microsoft.com/office/officeart/2005/8/layout/cycle6"/>
    <dgm:cxn modelId="{6CF69ABD-1CF6-4353-8773-AD513ABED348}" type="presOf" srcId="{8E38E1EA-E457-48E0-B743-09574A236D0A}" destId="{862DF318-A9D6-4974-9433-423F1A4384A0}" srcOrd="0" destOrd="0" presId="urn:microsoft.com/office/officeart/2005/8/layout/cycle6"/>
    <dgm:cxn modelId="{9C0AAEE7-C6AA-4B3A-B7AC-FB11DAC944CE}" srcId="{49C2BE69-EA8B-4BB3-B12B-CE9C9DAB6E01}" destId="{B4401131-3A6F-48EC-8A3B-B140B28851A7}" srcOrd="3" destOrd="0" parTransId="{38977EAC-8BC7-45C9-A560-DFFFFF68C1A3}" sibTransId="{65D0CD09-7545-4ED8-A9F3-896C5FCAA9FF}"/>
    <dgm:cxn modelId="{308E70CD-62A1-4245-88E8-C51C41CFAAED}" type="presOf" srcId="{9A8ACC33-F8B2-4F3A-B02D-366D1974D930}" destId="{4993B56A-1D43-466C-B4E2-4079C80A87C1}" srcOrd="0" destOrd="0" presId="urn:microsoft.com/office/officeart/2005/8/layout/cycle6"/>
    <dgm:cxn modelId="{5BF9FBB2-38AC-4662-A314-B8C48DCECB30}" srcId="{49C2BE69-EA8B-4BB3-B12B-CE9C9DAB6E01}" destId="{16A0CE3E-FE88-4930-9F44-DDA2D81207E5}" srcOrd="5" destOrd="0" parTransId="{80398F7C-ED96-45D1-9452-96160E07737F}" sibTransId="{7DD2E91A-513E-4664-BEFC-A8C4C1FD4E36}"/>
    <dgm:cxn modelId="{DE1CC2D7-0C64-4B1E-8783-2F4FE0BD1644}" srcId="{49C2BE69-EA8B-4BB3-B12B-CE9C9DAB6E01}" destId="{67198DC7-1803-4939-8A2C-BDF78CB54DAE}" srcOrd="1" destOrd="0" parTransId="{CA9E9B18-4F83-4381-910D-CE5AD3D81BB9}" sibTransId="{58C8938F-A6B2-4C9A-8282-DCD38FEDD447}"/>
    <dgm:cxn modelId="{5E073242-F3E0-479B-B367-AAE74B73E54D}" type="presOf" srcId="{B4401131-3A6F-48EC-8A3B-B140B28851A7}" destId="{02280887-8903-4FD2-A584-6A0FE4CEB488}" srcOrd="0" destOrd="0" presId="urn:microsoft.com/office/officeart/2005/8/layout/cycle6"/>
    <dgm:cxn modelId="{B7C7B213-F337-4845-86C0-1B1CCF8BE408}" srcId="{49C2BE69-EA8B-4BB3-B12B-CE9C9DAB6E01}" destId="{2F04E6AD-C72A-45BC-8CD6-F6FAD5B90CFA}" srcOrd="0" destOrd="0" parTransId="{2B389934-54A5-4BB3-ADBF-AB177F256803}" sibTransId="{06ADFA65-8497-4EE5-A788-CE6B5E7AF340}"/>
    <dgm:cxn modelId="{12F85C8B-F05C-49D6-99D4-EACEFFD85D78}" type="presOf" srcId="{65D0CD09-7545-4ED8-A9F3-896C5FCAA9FF}" destId="{F140ED18-3875-4255-AED8-512A0131D4D6}" srcOrd="0" destOrd="0" presId="urn:microsoft.com/office/officeart/2005/8/layout/cycle6"/>
    <dgm:cxn modelId="{1E8044B0-ABCD-4705-840F-6D4BB9B83D93}" type="presOf" srcId="{06ADFA65-8497-4EE5-A788-CE6B5E7AF340}" destId="{7B9B888D-987B-48E2-9121-3F452FACE2A2}" srcOrd="0" destOrd="0" presId="urn:microsoft.com/office/officeart/2005/8/layout/cycle6"/>
    <dgm:cxn modelId="{692A3EDA-9FE6-4EF4-83CD-FC78D08D2663}" type="presOf" srcId="{7DD2E91A-513E-4664-BEFC-A8C4C1FD4E36}" destId="{FCF21E48-CEF3-4E86-9DEF-62C51F5AED7B}" srcOrd="0" destOrd="0" presId="urn:microsoft.com/office/officeart/2005/8/layout/cycle6"/>
    <dgm:cxn modelId="{C79837D3-28E5-4665-9EF9-E3865B2CBE76}" type="presOf" srcId="{2F04E6AD-C72A-45BC-8CD6-F6FAD5B90CFA}" destId="{14D1B972-DE5D-4519-8BEB-FFF84ECE8096}" srcOrd="0" destOrd="0" presId="urn:microsoft.com/office/officeart/2005/8/layout/cycle6"/>
    <dgm:cxn modelId="{98D2A530-CEA2-4BB3-B62F-67DE58F4CD05}" type="presParOf" srcId="{3FF0ECA2-A026-4897-9444-7316939F403C}" destId="{14D1B972-DE5D-4519-8BEB-FFF84ECE8096}" srcOrd="0" destOrd="0" presId="urn:microsoft.com/office/officeart/2005/8/layout/cycle6"/>
    <dgm:cxn modelId="{0EA8F0F7-85B7-4C48-8B84-7743C73BD360}" type="presParOf" srcId="{3FF0ECA2-A026-4897-9444-7316939F403C}" destId="{1779B64E-BCDB-4055-82D9-80C0BEB7C905}" srcOrd="1" destOrd="0" presId="urn:microsoft.com/office/officeart/2005/8/layout/cycle6"/>
    <dgm:cxn modelId="{A480F85C-FBD5-4776-9F0D-353CB55D7FD1}" type="presParOf" srcId="{3FF0ECA2-A026-4897-9444-7316939F403C}" destId="{7B9B888D-987B-48E2-9121-3F452FACE2A2}" srcOrd="2" destOrd="0" presId="urn:microsoft.com/office/officeart/2005/8/layout/cycle6"/>
    <dgm:cxn modelId="{BAFECDFD-8D58-41EC-9E7A-85932C13278D}" type="presParOf" srcId="{3FF0ECA2-A026-4897-9444-7316939F403C}" destId="{EC0F9CA3-4B66-433C-BC0C-9347DA59EBFA}" srcOrd="3" destOrd="0" presId="urn:microsoft.com/office/officeart/2005/8/layout/cycle6"/>
    <dgm:cxn modelId="{941B7569-D84B-4FB7-BF74-11BA5C33F379}" type="presParOf" srcId="{3FF0ECA2-A026-4897-9444-7316939F403C}" destId="{BC2AF6DD-24B0-4204-9015-C5FD8598829E}" srcOrd="4" destOrd="0" presId="urn:microsoft.com/office/officeart/2005/8/layout/cycle6"/>
    <dgm:cxn modelId="{8049E4EE-2D7B-4D1B-B806-BBCAAF1AE419}" type="presParOf" srcId="{3FF0ECA2-A026-4897-9444-7316939F403C}" destId="{34AF39F3-EE13-4E89-849D-D8220FAABF68}" srcOrd="5" destOrd="0" presId="urn:microsoft.com/office/officeart/2005/8/layout/cycle6"/>
    <dgm:cxn modelId="{7CDA7B41-ABC7-4D19-B3DF-AF76A2BDD18D}" type="presParOf" srcId="{3FF0ECA2-A026-4897-9444-7316939F403C}" destId="{4993B56A-1D43-466C-B4E2-4079C80A87C1}" srcOrd="6" destOrd="0" presId="urn:microsoft.com/office/officeart/2005/8/layout/cycle6"/>
    <dgm:cxn modelId="{D4434013-DB4F-4E99-9A19-7CEAAC18853F}" type="presParOf" srcId="{3FF0ECA2-A026-4897-9444-7316939F403C}" destId="{304F29F6-BC40-4BB2-8CEE-84C6183E686E}" srcOrd="7" destOrd="0" presId="urn:microsoft.com/office/officeart/2005/8/layout/cycle6"/>
    <dgm:cxn modelId="{10E0BC13-98D6-4784-8F18-041967B7658B}" type="presParOf" srcId="{3FF0ECA2-A026-4897-9444-7316939F403C}" destId="{34A8BBA2-ADF3-4045-B823-E6F6A14024BD}" srcOrd="8" destOrd="0" presId="urn:microsoft.com/office/officeart/2005/8/layout/cycle6"/>
    <dgm:cxn modelId="{72F95D64-7A8D-41A2-9BB6-2400A69D7AC3}" type="presParOf" srcId="{3FF0ECA2-A026-4897-9444-7316939F403C}" destId="{02280887-8903-4FD2-A584-6A0FE4CEB488}" srcOrd="9" destOrd="0" presId="urn:microsoft.com/office/officeart/2005/8/layout/cycle6"/>
    <dgm:cxn modelId="{A64BC35D-7158-4044-A095-A5F21FECA5D9}" type="presParOf" srcId="{3FF0ECA2-A026-4897-9444-7316939F403C}" destId="{C6134893-F69E-4237-9BBE-755DD343D07A}" srcOrd="10" destOrd="0" presId="urn:microsoft.com/office/officeart/2005/8/layout/cycle6"/>
    <dgm:cxn modelId="{10086EFA-9E59-4AF8-BE46-E0764B045646}" type="presParOf" srcId="{3FF0ECA2-A026-4897-9444-7316939F403C}" destId="{F140ED18-3875-4255-AED8-512A0131D4D6}" srcOrd="11" destOrd="0" presId="urn:microsoft.com/office/officeart/2005/8/layout/cycle6"/>
    <dgm:cxn modelId="{63C892CA-C692-4290-9721-A74FD5A9E4D3}" type="presParOf" srcId="{3FF0ECA2-A026-4897-9444-7316939F403C}" destId="{B13C4898-8D41-4F31-9F69-0F8EB554853C}" srcOrd="12" destOrd="0" presId="urn:microsoft.com/office/officeart/2005/8/layout/cycle6"/>
    <dgm:cxn modelId="{22F84E65-50EC-4E79-8086-0E5BE188805B}" type="presParOf" srcId="{3FF0ECA2-A026-4897-9444-7316939F403C}" destId="{517A75C9-F4D4-4758-B38E-CED7A25E2D4D}" srcOrd="13" destOrd="0" presId="urn:microsoft.com/office/officeart/2005/8/layout/cycle6"/>
    <dgm:cxn modelId="{A43BBCF9-4740-4731-BF72-CC38519C9B9F}" type="presParOf" srcId="{3FF0ECA2-A026-4897-9444-7316939F403C}" destId="{862DF318-A9D6-4974-9433-423F1A4384A0}" srcOrd="14" destOrd="0" presId="urn:microsoft.com/office/officeart/2005/8/layout/cycle6"/>
    <dgm:cxn modelId="{563C429A-9665-4773-A0A9-21F177494C98}" type="presParOf" srcId="{3FF0ECA2-A026-4897-9444-7316939F403C}" destId="{E6ED6AC6-4118-4103-B68D-F49D4AEA1CEF}" srcOrd="15" destOrd="0" presId="urn:microsoft.com/office/officeart/2005/8/layout/cycle6"/>
    <dgm:cxn modelId="{B1BE6237-BF83-4767-A512-DD93331BDCA0}" type="presParOf" srcId="{3FF0ECA2-A026-4897-9444-7316939F403C}" destId="{DA0DB9ED-B0D1-4695-B0C2-E5470D61E11F}" srcOrd="16" destOrd="0" presId="urn:microsoft.com/office/officeart/2005/8/layout/cycle6"/>
    <dgm:cxn modelId="{6074F355-AFC6-48E5-9C62-9E1D8CD66E5F}" type="presParOf" srcId="{3FF0ECA2-A026-4897-9444-7316939F403C}" destId="{FCF21E48-CEF3-4E86-9DEF-62C51F5AED7B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D1B972-DE5D-4519-8BEB-FFF84ECE8096}">
      <dsp:nvSpPr>
        <dsp:cNvPr id="0" name=""/>
        <dsp:cNvSpPr/>
      </dsp:nvSpPr>
      <dsp:spPr>
        <a:xfrm>
          <a:off x="3344622" y="1303"/>
          <a:ext cx="2381035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kern="1200" dirty="0" smtClean="0"/>
            <a:t>ESTADO Y SUS ADMINISTRACIONES: DESPLIEGUE DE PROYECTOS, PROGRAMAS Y SERVICIOS; DEFINICIÓN DE PERFILES PROFESIONALES</a:t>
          </a:r>
          <a:endParaRPr lang="ca-ES" sz="1000" kern="1200" dirty="0"/>
        </a:p>
      </dsp:txBody>
      <dsp:txXfrm>
        <a:off x="3344622" y="1303"/>
        <a:ext cx="2381035" cy="940788"/>
      </dsp:txXfrm>
    </dsp:sp>
    <dsp:sp modelId="{7B9B888D-987B-48E2-9121-3F452FACE2A2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3409258" y="349679"/>
              </a:moveTo>
              <a:arcTo wR="2214821" hR="2214821" stAng="18158131" swAng="70889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F9CA3-4B66-433C-BC0C-9347DA59EBFA}">
      <dsp:nvSpPr>
        <dsp:cNvPr id="0" name=""/>
        <dsp:cNvSpPr/>
      </dsp:nvSpPr>
      <dsp:spPr>
        <a:xfrm>
          <a:off x="4975426" y="1108713"/>
          <a:ext cx="2955611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kern="1200" dirty="0" smtClean="0"/>
            <a:t>PROFESIONALES A OCUPAR LOS PERFILES DEFINIDOS</a:t>
          </a:r>
          <a:endParaRPr lang="es-ES" sz="1000" b="1" i="0" kern="1200" dirty="0"/>
        </a:p>
      </dsp:txBody>
      <dsp:txXfrm>
        <a:off x="4975426" y="1108713"/>
        <a:ext cx="2955611" cy="940788"/>
      </dsp:txXfrm>
    </dsp:sp>
    <dsp:sp modelId="{34AF39F3-EE13-4E89-849D-D8220FAABF68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4339687" y="1590017"/>
              </a:moveTo>
              <a:arcTo wR="2214821" hR="2214821" stAng="20616861" swAng="196627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3B56A-1D43-466C-B4E2-4079C80A87C1}">
      <dsp:nvSpPr>
        <dsp:cNvPr id="0" name=""/>
        <dsp:cNvSpPr/>
      </dsp:nvSpPr>
      <dsp:spPr>
        <a:xfrm>
          <a:off x="5305339" y="3323535"/>
          <a:ext cx="2295785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kern="1200" dirty="0" smtClean="0"/>
            <a:t>OTROS PROFESIONALES EN TERRITORIOS LABORALES FRONTERIZOS</a:t>
          </a:r>
          <a:endParaRPr lang="es-ES" sz="1000" b="1" i="0" kern="1200" dirty="0"/>
        </a:p>
      </dsp:txBody>
      <dsp:txXfrm>
        <a:off x="5305339" y="3323535"/>
        <a:ext cx="2295785" cy="940788"/>
      </dsp:txXfrm>
    </dsp:sp>
    <dsp:sp modelId="{34A8BBA2-ADF3-4045-B823-E6F6A14024BD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3764644" y="3797061"/>
              </a:moveTo>
              <a:arcTo wR="2214821" hR="2214821" stAng="2735579" swAng="96591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80887-8903-4FD2-A584-6A0FE4CEB488}">
      <dsp:nvSpPr>
        <dsp:cNvPr id="0" name=""/>
        <dsp:cNvSpPr/>
      </dsp:nvSpPr>
      <dsp:spPr>
        <a:xfrm>
          <a:off x="3490408" y="4430946"/>
          <a:ext cx="2089463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kern="1200" dirty="0" smtClean="0"/>
            <a:t>UNIVERSIDADES E INSTANCIAS FORMATIVAS: FORMACIÓN INICIAL Y CONTINUA</a:t>
          </a:r>
          <a:endParaRPr lang="es-ES" sz="1000" b="1" i="0" kern="1200" dirty="0"/>
        </a:p>
      </dsp:txBody>
      <dsp:txXfrm>
        <a:off x="3490408" y="4430946"/>
        <a:ext cx="2089463" cy="940788"/>
      </dsp:txXfrm>
    </dsp:sp>
    <dsp:sp modelId="{F140ED18-3875-4255-AED8-512A0131D4D6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1164514" y="4164767"/>
              </a:moveTo>
              <a:arcTo wR="2214821" hR="2214821" stAng="7098505" swAng="96591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C4898-8D41-4F31-9F69-0F8EB554853C}">
      <dsp:nvSpPr>
        <dsp:cNvPr id="0" name=""/>
        <dsp:cNvSpPr/>
      </dsp:nvSpPr>
      <dsp:spPr>
        <a:xfrm>
          <a:off x="1570269" y="3323535"/>
          <a:ext cx="2093559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kern="1200" dirty="0" smtClean="0"/>
            <a:t>MERCADO LABORAL: CRUCE DE POLÍTICAS SOCIALES Y DE OFERTA LABORAL</a:t>
          </a:r>
          <a:endParaRPr lang="es-ES" sz="1000" b="1" i="0" kern="1200" dirty="0"/>
        </a:p>
      </dsp:txBody>
      <dsp:txXfrm>
        <a:off x="1570269" y="3323535"/>
        <a:ext cx="2093559" cy="940788"/>
      </dsp:txXfrm>
    </dsp:sp>
    <dsp:sp modelId="{862DF318-A9D6-4974-9433-423F1A4384A0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89955" y="2839625"/>
              </a:moveTo>
              <a:arcTo wR="2214821" hR="2214821" stAng="9816861" swAng="196627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D6AC6-4118-4103-B68D-F49D4AEA1CEF}">
      <dsp:nvSpPr>
        <dsp:cNvPr id="0" name=""/>
        <dsp:cNvSpPr/>
      </dsp:nvSpPr>
      <dsp:spPr>
        <a:xfrm>
          <a:off x="1189604" y="1108713"/>
          <a:ext cx="2854888" cy="940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kern="1200" dirty="0" smtClean="0"/>
            <a:t>CIUDADANÍA RECEPTORA DE LAS PRESTACIONES PÚBLICAS</a:t>
          </a:r>
          <a:endParaRPr lang="es-ES" sz="1000" b="1" i="0" kern="1200" dirty="0"/>
        </a:p>
      </dsp:txBody>
      <dsp:txXfrm>
        <a:off x="1189604" y="1108713"/>
        <a:ext cx="2854888" cy="940788"/>
      </dsp:txXfrm>
    </dsp:sp>
    <dsp:sp modelId="{FCF21E48-CEF3-4E86-9DEF-62C51F5AED7B}">
      <dsp:nvSpPr>
        <dsp:cNvPr id="0" name=""/>
        <dsp:cNvSpPr/>
      </dsp:nvSpPr>
      <dsp:spPr>
        <a:xfrm>
          <a:off x="2320318" y="471697"/>
          <a:ext cx="4429642" cy="4429642"/>
        </a:xfrm>
        <a:custGeom>
          <a:avLst/>
          <a:gdLst/>
          <a:ahLst/>
          <a:cxnLst/>
          <a:rect l="0" t="0" r="0" b="0"/>
          <a:pathLst>
            <a:path>
              <a:moveTo>
                <a:pt x="663801" y="633755"/>
              </a:moveTo>
              <a:arcTo wR="2214821" hR="2214821" stAng="13532977" swAng="70889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8/6/2015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1992086"/>
          </a:xfrm>
        </p:spPr>
        <p:txBody>
          <a:bodyPr/>
          <a:lstStyle/>
          <a:p>
            <a:r>
              <a:rPr lang="es-ES" b="1" dirty="0" smtClean="0"/>
              <a:t>Procesos de profesionalización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3672114"/>
            <a:ext cx="8825658" cy="682172"/>
          </a:xfrm>
        </p:spPr>
        <p:txBody>
          <a:bodyPr/>
          <a:lstStyle/>
          <a:p>
            <a:r>
              <a:rPr lang="es-ES" b="1" dirty="0" smtClean="0"/>
              <a:t>PROGRAMAS SOCIALES DEL MIDES: PASC, CERCANÍAS Y EMPLEO</a:t>
            </a:r>
            <a:endParaRPr lang="es-ES" b="1" dirty="0"/>
          </a:p>
        </p:txBody>
      </p:sp>
      <p:pic>
        <p:nvPicPr>
          <p:cNvPr id="1026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1049" y="4717143"/>
            <a:ext cx="3739922" cy="91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5889" y="4668496"/>
            <a:ext cx="4044724" cy="101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30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IV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800" dirty="0" smtClean="0"/>
              <a:t>Necesidad de perfilar más concretamente la figura del Operador en Cercanías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/>
              <a:t> Connotación confusa de la palabra “operador”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/>
              <a:t> Dificultad a la hora de sustraer la composición profesional de la ocupación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/>
              <a:t> Dificultad en la acción del operador: escorada hacia la formación inicial o hacia la tarea encomendada. 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/>
              <a:t> Unos sesgos que se dejan a opción de las organizaciones gestoras</a:t>
            </a:r>
            <a:endParaRPr lang="es-ES" sz="28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V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400" dirty="0" smtClean="0"/>
              <a:t>Apertura de una discusión en torno a la idoneidad de los cargos y su composición formativa heterogénea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¿Qué titulaciones formativas habilitan el hecho de hacerse cargo de unas funciones y unas tareas?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El lugar de la destitución profesional – Tomar a cargo las funciones propias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Construcción de la ocupación desde el aporte de la profesión</a:t>
            </a:r>
          </a:p>
          <a:p>
            <a:endParaRPr lang="es-ES" sz="20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3200" b="1" dirty="0" smtClean="0"/>
              <a:t>CONSIDERACIONES FINALES - VI</a:t>
            </a:r>
            <a:endParaRPr lang="es-ES" sz="32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000" dirty="0" smtClean="0"/>
              <a:t>La consideración de la experiencia previa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 La relación entre años trabajados y experiencia adquirida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 La suposición de la experiencia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 Las entrevistas iniciales</a:t>
            </a:r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 Otras consideraciones más allá de la experiencia previa:</a:t>
            </a:r>
          </a:p>
          <a:p>
            <a:pPr marL="1524000">
              <a:buFont typeface="Wingdings" pitchFamily="2" charset="2"/>
              <a:buChar char="§"/>
            </a:pPr>
            <a:r>
              <a:rPr lang="es-ES" sz="2000" dirty="0" smtClean="0"/>
              <a:t> ¿El compromiso inicial con las tareas a desempeñar? </a:t>
            </a:r>
          </a:p>
          <a:p>
            <a:pPr marL="1524000">
              <a:buFont typeface="Wingdings" pitchFamily="2" charset="2"/>
              <a:buChar char="§"/>
            </a:pPr>
            <a:r>
              <a:rPr lang="es-ES" sz="2000" dirty="0" smtClean="0"/>
              <a:t> ¿El entusiasmo por el aprendizaje del oficio? </a:t>
            </a:r>
          </a:p>
          <a:p>
            <a:pPr marL="1524000">
              <a:buFont typeface="Wingdings" pitchFamily="2" charset="2"/>
              <a:buChar char="§"/>
            </a:pPr>
            <a:r>
              <a:rPr lang="es-ES" sz="2000" dirty="0" smtClean="0"/>
              <a:t> ¿La ilusión por participar en un proyecto colectivo?</a:t>
            </a:r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VII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992086"/>
            <a:ext cx="8825659" cy="4027714"/>
          </a:xfrm>
        </p:spPr>
        <p:txBody>
          <a:bodyPr>
            <a:normAutofit fontScale="92500"/>
          </a:bodyPr>
          <a:lstStyle/>
          <a:p>
            <a:pPr marL="271463" indent="-271463">
              <a:buFont typeface="Wingdings" pitchFamily="2" charset="2"/>
              <a:buChar char="Ø"/>
            </a:pPr>
            <a:r>
              <a:rPr lang="es-ES" sz="2000" dirty="0" smtClean="0"/>
              <a:t> </a:t>
            </a:r>
            <a:r>
              <a:rPr lang="es-ES" sz="2400" dirty="0" smtClean="0"/>
              <a:t>La figura controvertida del “estudiante avanzado”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¿A qué responde la contratación de estudiantes avanzados?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Posibilidad de acceso de estudiantes en formación a: lugares comprometidos de trabajo; responsabilidades importantes; cometidos que comportan decisiones acerca de los recorridos de la población atendida.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Mecanismos de regulación: trabajo en equipo, supervisión y coordinación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El peligro de sobrepasar la puntualidad y convertirse en práctica habitual</a:t>
            </a:r>
          </a:p>
          <a:p>
            <a:endParaRPr lang="es-ES" dirty="0" smtClean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VIII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Escenario de tercerización en la implementación de políticas sociales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Necesidad de habilitar puentes entre el MIDES y los profesionales:</a:t>
            </a:r>
          </a:p>
          <a:p>
            <a:pPr marL="2689225" indent="-261938">
              <a:buFont typeface="Wingdings" pitchFamily="2" charset="2"/>
              <a:buChar char="§"/>
            </a:pPr>
            <a:r>
              <a:rPr lang="es-ES" dirty="0" smtClean="0"/>
              <a:t>Trabajar </a:t>
            </a:r>
            <a:r>
              <a:rPr lang="es-ES" b="1" dirty="0" smtClean="0"/>
              <a:t>“PARA” </a:t>
            </a:r>
            <a:r>
              <a:rPr lang="es-ES" dirty="0" smtClean="0"/>
              <a:t>el MIDES</a:t>
            </a:r>
          </a:p>
          <a:p>
            <a:pPr marL="2689225" indent="-261938">
              <a:buFont typeface="Wingdings" pitchFamily="2" charset="2"/>
              <a:buChar char="§"/>
            </a:pPr>
            <a:r>
              <a:rPr lang="es-ES" dirty="0" smtClean="0"/>
              <a:t>Trabajar </a:t>
            </a:r>
            <a:r>
              <a:rPr lang="es-ES" b="1" dirty="0" smtClean="0"/>
              <a:t>“CON” </a:t>
            </a:r>
            <a:r>
              <a:rPr lang="es-ES" dirty="0" smtClean="0"/>
              <a:t>el MIDES</a:t>
            </a:r>
          </a:p>
          <a:p>
            <a:pPr marL="2689225" indent="-261938">
              <a:buFont typeface="Wingdings" pitchFamily="2" charset="2"/>
              <a:buChar char="§"/>
            </a:pPr>
            <a:r>
              <a:rPr lang="es-ES" dirty="0" smtClean="0"/>
              <a:t>Trabajar </a:t>
            </a:r>
            <a:r>
              <a:rPr lang="es-ES" b="1" dirty="0" smtClean="0"/>
              <a:t>“EN” </a:t>
            </a:r>
            <a:r>
              <a:rPr lang="es-ES" dirty="0" smtClean="0"/>
              <a:t>el MIDES</a:t>
            </a:r>
          </a:p>
          <a:p>
            <a:pPr marL="0" lvl="5">
              <a:buFont typeface="Wingdings" pitchFamily="2" charset="2"/>
              <a:buChar char="Ø"/>
              <a:tabLst>
                <a:tab pos="0" algn="l"/>
              </a:tabLst>
            </a:pPr>
            <a:r>
              <a:rPr lang="es-ES" sz="1800" dirty="0" smtClean="0"/>
              <a:t> ¿El MIDES como receptor de demandas de adecuación, de mejora, de responsabilidad?</a:t>
            </a:r>
          </a:p>
          <a:p>
            <a:pPr marL="0" lvl="5">
              <a:buFont typeface="Wingdings" pitchFamily="2" charset="2"/>
              <a:buChar char="Ø"/>
              <a:tabLst>
                <a:tab pos="0" algn="l"/>
              </a:tabLst>
            </a:pPr>
            <a:r>
              <a:rPr lang="es-ES" sz="1800" dirty="0" smtClean="0"/>
              <a:t> Lugares comunes de trabajo, de análisis, de reflexión, de participación, de proposición,… :  </a:t>
            </a:r>
          </a:p>
          <a:p>
            <a:pPr marL="2601913" lvl="5" indent="-185738">
              <a:buFont typeface="Wingdings" pitchFamily="2" charset="2"/>
              <a:buChar char="§"/>
              <a:tabLst>
                <a:tab pos="0" algn="l"/>
              </a:tabLst>
            </a:pPr>
            <a:r>
              <a:rPr lang="es-ES" sz="1800" dirty="0" smtClean="0"/>
              <a:t>  Relación MIDES – ¿Trabajadores “DEL” MIDES?</a:t>
            </a:r>
            <a:endParaRPr lang="es-ES" sz="18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IX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177143"/>
            <a:ext cx="8825659" cy="3842657"/>
          </a:xfrm>
        </p:spPr>
        <p:txBody>
          <a:bodyPr>
            <a:normAutofit lnSpcReduction="10000"/>
          </a:bodyPr>
          <a:lstStyle/>
          <a:p>
            <a:pPr marL="271463" indent="-271463"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000" dirty="0" smtClean="0"/>
              <a:t>Demanda explícita de creación de espacios y tiempos para la reflexión conjunta; tanto entre equipos diferentes de los mismos programas como de cargos y equipos técnicos del MIDES:</a:t>
            </a:r>
          </a:p>
          <a:p>
            <a:pPr marL="271463" indent="-271463"/>
            <a:endParaRPr lang="es-ES" sz="2000" dirty="0" smtClean="0"/>
          </a:p>
          <a:p>
            <a:pPr marL="990600">
              <a:buFont typeface="Wingdings" pitchFamily="2" charset="2"/>
              <a:buChar char="§"/>
            </a:pPr>
            <a:r>
              <a:rPr lang="es-ES" sz="2000" dirty="0" smtClean="0"/>
              <a:t>  Lugares para conocer  </a:t>
            </a:r>
          </a:p>
          <a:p>
            <a:pPr marL="990600">
              <a:buFont typeface="Wingdings" pitchFamily="2" charset="2"/>
              <a:buChar char="§"/>
            </a:pPr>
            <a:r>
              <a:rPr lang="es-ES" sz="2000" dirty="0" smtClean="0"/>
              <a:t>  Lugares para compartir experiencia </a:t>
            </a:r>
          </a:p>
          <a:p>
            <a:pPr marL="990600">
              <a:buFont typeface="Wingdings" pitchFamily="2" charset="2"/>
              <a:buChar char="§"/>
            </a:pPr>
            <a:r>
              <a:rPr lang="es-ES" sz="2000" dirty="0" smtClean="0"/>
              <a:t>  Lugares para construir puentes de vinculación con el MIDES</a:t>
            </a:r>
          </a:p>
          <a:p>
            <a:pPr marL="990600"/>
            <a:endParaRPr lang="es-ES" sz="2000" dirty="0"/>
          </a:p>
          <a:p>
            <a:pPr marL="271463" indent="-271463">
              <a:buFont typeface="Wingdings" pitchFamily="2" charset="2"/>
              <a:buChar char="Ø"/>
            </a:pPr>
            <a:r>
              <a:rPr lang="es-ES" sz="2000" dirty="0" smtClean="0"/>
              <a:t> El papel del supervisor/a en este proceso: conocimiento y mirada externa</a:t>
            </a:r>
          </a:p>
          <a:p>
            <a:pPr indent="9525"/>
            <a:endParaRPr lang="es-ES" dirty="0" smtClean="0"/>
          </a:p>
          <a:p>
            <a:pPr indent="9525"/>
            <a:endParaRPr lang="es-ES" dirty="0" smtClean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X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 marL="446088" indent="-446088"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400" dirty="0" smtClean="0"/>
              <a:t>Bajo índice formativo de nivel terciario en el PASC:</a:t>
            </a:r>
          </a:p>
          <a:p>
            <a:pPr marL="1970088" indent="-271463">
              <a:buFont typeface="Wingdings" pitchFamily="2" charset="2"/>
              <a:buChar char="§"/>
            </a:pPr>
            <a:r>
              <a:rPr lang="es-ES" sz="2400" dirty="0" smtClean="0"/>
              <a:t> Existencia de ocupaciones en las que no es necesario contemplarlo</a:t>
            </a:r>
          </a:p>
          <a:p>
            <a:pPr marL="1970088" indent="-271463">
              <a:buFont typeface="Wingdings" pitchFamily="2" charset="2"/>
              <a:buChar char="§"/>
            </a:pPr>
            <a:r>
              <a:rPr lang="es-ES" sz="2400" dirty="0" smtClean="0"/>
              <a:t> El alto volumen de trabajadores influye en la percepción de un nivel más alto</a:t>
            </a:r>
          </a:p>
          <a:p>
            <a:pPr marL="446088" indent="-446088">
              <a:buFont typeface="Wingdings" pitchFamily="2" charset="2"/>
              <a:buChar char="Ø"/>
            </a:pPr>
            <a:r>
              <a:rPr lang="es-ES" sz="2400" dirty="0" smtClean="0"/>
              <a:t> Nivel formativo bajo en ocupaciones que requieren un nivel más alto: educador/a y coordinador/a</a:t>
            </a:r>
          </a:p>
          <a:p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XI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 marL="358775" indent="-358775"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000" dirty="0" smtClean="0"/>
              <a:t>Titulaciones más presentes: </a:t>
            </a:r>
          </a:p>
          <a:p>
            <a:pPr marL="358775" indent="-358775" algn="ctr"/>
            <a:r>
              <a:rPr lang="es-ES" sz="2000" dirty="0" smtClean="0"/>
              <a:t>Licenciatura en Psicología </a:t>
            </a:r>
          </a:p>
          <a:p>
            <a:pPr marL="358775" indent="-358775" algn="ctr"/>
            <a:r>
              <a:rPr lang="es-ES" sz="2000" dirty="0" smtClean="0"/>
              <a:t>Licenciatura en Trabajo Social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000" dirty="0" smtClean="0"/>
              <a:t> Presencia predominante de la Psicología en el campo social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000" dirty="0" smtClean="0"/>
              <a:t> Influencia del discurso psicológico en las prácticas y en otros discursos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000" dirty="0" smtClean="0"/>
              <a:t> Colonización conceptual del lenguaje habitual en las prácticas sociales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000" dirty="0" smtClean="0"/>
              <a:t>Construcción de nodos de colaboración, de intercambio y de conexión entre discursos y disciplinas presentes en el campo social</a:t>
            </a:r>
          </a:p>
          <a:p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XII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 marL="358775" indent="-358775"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400" dirty="0" smtClean="0"/>
              <a:t>Actor principal de la formación inicial: la Universidad de la República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400" dirty="0" smtClean="0"/>
              <a:t> Colaboración MIDES – </a:t>
            </a:r>
            <a:r>
              <a:rPr lang="es-ES" sz="2400" dirty="0" err="1" smtClean="0"/>
              <a:t>UdelaR</a:t>
            </a:r>
            <a:r>
              <a:rPr lang="es-ES" sz="2400" dirty="0" smtClean="0"/>
              <a:t> en la creación de mapas formativos de formación continua y capacitación especializada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400" dirty="0" smtClean="0"/>
              <a:t> Apertura en la colaboración investigadora bidireccional: necesidades concretas de investigación</a:t>
            </a:r>
            <a:endParaRPr lang="es-ES" sz="24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XIII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503714"/>
            <a:ext cx="8825659" cy="35160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Demandas más requeridas de capacitación profesional en el PASC: </a:t>
            </a:r>
          </a:p>
          <a:p>
            <a:pPr marL="2873375">
              <a:buFont typeface="Wingdings" pitchFamily="2" charset="2"/>
              <a:buChar char="§"/>
            </a:pPr>
            <a:r>
              <a:rPr lang="es-ES" dirty="0" smtClean="0"/>
              <a:t> Adicciones</a:t>
            </a:r>
          </a:p>
          <a:p>
            <a:pPr marL="2873375">
              <a:buFont typeface="Wingdings" pitchFamily="2" charset="2"/>
              <a:buChar char="§"/>
            </a:pPr>
            <a:r>
              <a:rPr lang="es-ES" dirty="0" smtClean="0"/>
              <a:t> Violencias</a:t>
            </a:r>
          </a:p>
          <a:p>
            <a:pPr marL="2873375">
              <a:buFont typeface="Wingdings" pitchFamily="2" charset="2"/>
              <a:buChar char="§"/>
            </a:pPr>
            <a:r>
              <a:rPr lang="es-ES" dirty="0" smtClean="0"/>
              <a:t> Herramientas psicológicas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Otras demandas posibles:</a:t>
            </a:r>
          </a:p>
          <a:p>
            <a:pPr marL="1882775">
              <a:buFont typeface="Wingdings" pitchFamily="2" charset="2"/>
              <a:buChar char="§"/>
            </a:pPr>
            <a:r>
              <a:rPr lang="es-ES" dirty="0" smtClean="0"/>
              <a:t> La posición de los profesionales</a:t>
            </a:r>
          </a:p>
          <a:p>
            <a:pPr marL="1882775">
              <a:buFont typeface="Wingdings" pitchFamily="2" charset="2"/>
              <a:buChar char="§"/>
            </a:pPr>
            <a:r>
              <a:rPr lang="es-ES" dirty="0" smtClean="0"/>
              <a:t> Implicaciones sociales de  las situaciones de calle</a:t>
            </a:r>
          </a:p>
          <a:p>
            <a:pPr marL="1882775">
              <a:buFont typeface="Wingdings" pitchFamily="2" charset="2"/>
              <a:buChar char="§"/>
            </a:pPr>
            <a:r>
              <a:rPr lang="es-ES" dirty="0" smtClean="0"/>
              <a:t> Diseño de proyectos educativos  y culturales</a:t>
            </a:r>
          </a:p>
          <a:p>
            <a:pPr marL="1882775">
              <a:buFont typeface="Wingdings" pitchFamily="2" charset="2"/>
              <a:buChar char="§"/>
            </a:pPr>
            <a:r>
              <a:rPr lang="es-ES" dirty="0" smtClean="0"/>
              <a:t> Recursos artísticos y creativos para el trabajo cotidiano</a:t>
            </a:r>
          </a:p>
          <a:p>
            <a:pPr marL="1882775">
              <a:buFont typeface="Wingdings" pitchFamily="2" charset="2"/>
              <a:buChar char="§"/>
            </a:pPr>
            <a:r>
              <a:rPr lang="es-ES" dirty="0" smtClean="0"/>
              <a:t> Usos de las tecnologías como recurso de inserción laboral</a:t>
            </a:r>
          </a:p>
          <a:p>
            <a:pPr>
              <a:buFont typeface="Wingdings" pitchFamily="2" charset="2"/>
              <a:buChar char="§"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801914"/>
          </a:xfrm>
        </p:spPr>
        <p:txBody>
          <a:bodyPr/>
          <a:lstStyle/>
          <a:p>
            <a:r>
              <a:rPr lang="es-ES" sz="4400" b="1" dirty="0" smtClean="0"/>
              <a:t>EJES DE PROFESIONALIZACIÓN</a:t>
            </a:r>
            <a:endParaRPr lang="es-ES" sz="4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638097"/>
            <a:ext cx="8825659" cy="33817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/>
              <a:t> Un cuerpo de conocimientos específicos en sus dimensiones conceptuales, metodológicas y técnicas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Una normativa interna para el grupo profesional (agrupación o asociación profesional)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Un compromiso ético hacia las personas con las que trabaja (códigos deontológicos)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Una retribución económica por el desempeño de las acciones</a:t>
            </a:r>
            <a:endParaRPr lang="es-ES" sz="16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642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 - XIV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Demandas de capacitación profesional en Cercanías: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Familia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Abusos y violencias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Psicología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Otras demandas posibles: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Diseño de actividades culturales compartidas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Nuevas configuraciones familiares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Creación de redes familiares</a:t>
            </a:r>
          </a:p>
          <a:p>
            <a:pPr marL="990600">
              <a:buFont typeface="Wingdings" pitchFamily="2" charset="2"/>
              <a:buChar char="§"/>
            </a:pPr>
            <a:r>
              <a:rPr lang="es-ES" dirty="0" smtClean="0"/>
              <a:t> Talleres de conocimiento de las tramas sociales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400" b="1" dirty="0" smtClean="0"/>
              <a:t>CONSIDERACIONES FINALES</a:t>
            </a:r>
            <a:endParaRPr lang="es-ES" sz="2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Demandas de capacitación en Empleo:</a:t>
            </a:r>
          </a:p>
          <a:p>
            <a:pPr marL="1252538">
              <a:buFont typeface="Wingdings" pitchFamily="2" charset="2"/>
              <a:buChar char="§"/>
            </a:pPr>
            <a:r>
              <a:rPr lang="es-ES" dirty="0" smtClean="0"/>
              <a:t> Herramientas para la inserción laboral</a:t>
            </a:r>
          </a:p>
          <a:p>
            <a:pPr marL="1252538">
              <a:buFont typeface="Wingdings" pitchFamily="2" charset="2"/>
              <a:buChar char="§"/>
            </a:pPr>
            <a:r>
              <a:rPr lang="es-ES" dirty="0" smtClean="0"/>
              <a:t> Psicología laboral</a:t>
            </a:r>
          </a:p>
          <a:p>
            <a:pPr marL="1252538">
              <a:buFont typeface="Wingdings" pitchFamily="2" charset="2"/>
              <a:buChar char="§"/>
            </a:pPr>
            <a:r>
              <a:rPr lang="es-ES" dirty="0" smtClean="0"/>
              <a:t> Derechos laborales</a:t>
            </a:r>
          </a:p>
          <a:p>
            <a:pPr marL="1252538">
              <a:buFont typeface="Wingdings" pitchFamily="2" charset="2"/>
              <a:buChar char="§"/>
            </a:pPr>
            <a:r>
              <a:rPr lang="es-ES" dirty="0" smtClean="0"/>
              <a:t> Mercado de trabajo</a:t>
            </a:r>
          </a:p>
          <a:p>
            <a:pPr marL="1252538">
              <a:buFont typeface="Wingdings" pitchFamily="2" charset="2"/>
              <a:buChar char="§"/>
            </a:pPr>
            <a:r>
              <a:rPr lang="es-ES" dirty="0" smtClean="0"/>
              <a:t> Problemáticas sociales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Otras demandas posibles:</a:t>
            </a:r>
          </a:p>
          <a:p>
            <a:pPr marL="1165225" indent="-174625">
              <a:buFont typeface="Wingdings" pitchFamily="2" charset="2"/>
              <a:buChar char="§"/>
            </a:pPr>
            <a:r>
              <a:rPr lang="es-ES" dirty="0" smtClean="0"/>
              <a:t>Redes sociales de autoempleo</a:t>
            </a:r>
          </a:p>
          <a:p>
            <a:pPr marL="1165225" indent="-174625">
              <a:buFont typeface="Wingdings" pitchFamily="2" charset="2"/>
              <a:buChar char="§"/>
            </a:pPr>
            <a:r>
              <a:rPr lang="es-ES" dirty="0" smtClean="0"/>
              <a:t> Capacitaciones laborales</a:t>
            </a:r>
          </a:p>
          <a:p>
            <a:pPr marL="1165225" indent="-174625">
              <a:buFont typeface="Wingdings" pitchFamily="2" charset="2"/>
              <a:buChar char="§"/>
            </a:pPr>
            <a:r>
              <a:rPr lang="es-ES" dirty="0" smtClean="0"/>
              <a:t> Propuestas de conexión con empresas y el mercado laboral</a:t>
            </a:r>
          </a:p>
          <a:p>
            <a:pPr marL="1165225" indent="-174625">
              <a:buFont typeface="Wingdings" pitchFamily="2" charset="2"/>
              <a:buChar char="§"/>
            </a:pPr>
            <a:r>
              <a:rPr lang="es-ES" dirty="0" smtClean="0"/>
              <a:t> Las nuevas ocupaciones</a:t>
            </a:r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1992086"/>
          </a:xfrm>
        </p:spPr>
        <p:txBody>
          <a:bodyPr/>
          <a:lstStyle/>
          <a:p>
            <a:r>
              <a:rPr lang="es-ES" sz="6600" b="1" dirty="0" smtClean="0"/>
              <a:t>Procesos de profesionalización</a:t>
            </a:r>
            <a:endParaRPr lang="es-ES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3672114"/>
            <a:ext cx="8825658" cy="682172"/>
          </a:xfrm>
        </p:spPr>
        <p:txBody>
          <a:bodyPr>
            <a:normAutofit fontScale="92500" lnSpcReduction="20000"/>
          </a:bodyPr>
          <a:lstStyle/>
          <a:p>
            <a:r>
              <a:rPr lang="es-ES" sz="1800" b="1" dirty="0" smtClean="0"/>
              <a:t>PROGRAMAS</a:t>
            </a:r>
            <a:r>
              <a:rPr lang="es-ES" b="1" dirty="0" smtClean="0"/>
              <a:t> </a:t>
            </a:r>
            <a:r>
              <a:rPr lang="es-ES" b="1" dirty="0" smtClean="0"/>
              <a:t>SOCIALES DEL MIDES: PASC, CERCANÍAS Y </a:t>
            </a:r>
            <a:r>
              <a:rPr lang="es-ES" b="1" dirty="0" smtClean="0"/>
              <a:t>EMPLEO</a:t>
            </a:r>
          </a:p>
          <a:p>
            <a:r>
              <a:rPr lang="es-ES" b="1" cap="none" dirty="0" smtClean="0"/>
              <a:t>Segundo Moyano – Julio 2015</a:t>
            </a:r>
            <a:endParaRPr lang="es-ES" b="1" cap="none" dirty="0"/>
          </a:p>
        </p:txBody>
      </p:sp>
      <p:pic>
        <p:nvPicPr>
          <p:cNvPr id="1026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1049" y="4717143"/>
            <a:ext cx="3739922" cy="91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5889" y="4668496"/>
            <a:ext cx="4044724" cy="101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7311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endParaRPr lang="es-ES" sz="2400" b="1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xmlns="" val="231540046"/>
              </p:ext>
            </p:extLst>
          </p:nvPr>
        </p:nvGraphicFramePr>
        <p:xfrm>
          <a:off x="859972" y="1016877"/>
          <a:ext cx="9120642" cy="5373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20886" y="3334657"/>
            <a:ext cx="3113315" cy="78377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ACTORES IMPLICADOS EN LOS PROCESOS DE PROFESIONALIZACIÓN</a:t>
            </a:r>
            <a:endParaRPr lang="ca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05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801914"/>
          </a:xfrm>
        </p:spPr>
        <p:txBody>
          <a:bodyPr/>
          <a:lstStyle/>
          <a:p>
            <a:r>
              <a:rPr lang="es-ES" b="1" dirty="0" smtClean="0"/>
              <a:t>OBJETIVOS GENERALES</a:t>
            </a:r>
            <a:endParaRPr lang="es-ES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598057"/>
            <a:ext cx="8825659" cy="3421743"/>
          </a:xfrm>
        </p:spPr>
        <p:txBody>
          <a:bodyPr/>
          <a:lstStyle/>
          <a:p>
            <a:pPr marL="358775" indent="-358775"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400" dirty="0" smtClean="0"/>
              <a:t>Establecer bases de definición de funciones  de perfiles profesionales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400" dirty="0" smtClean="0"/>
              <a:t> Posibilitar elementos para adecuar los llamados en relación a perfiles profesionales requeridos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400" dirty="0" smtClean="0"/>
              <a:t> Construir una propuesta de prioridades de capacitación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s-ES" sz="2400" dirty="0" smtClean="0"/>
              <a:t> Generar insumos para aportar elementos a la oferta formativa en el campo de políticas sociales públicas</a:t>
            </a:r>
          </a:p>
          <a:p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825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801914"/>
          </a:xfrm>
        </p:spPr>
        <p:txBody>
          <a:bodyPr/>
          <a:lstStyle/>
          <a:p>
            <a:r>
              <a:rPr lang="es-ES" b="1" dirty="0" smtClean="0"/>
              <a:t>CONSIDERACIONES FINALES</a:t>
            </a:r>
            <a:endParaRPr lang="es-ES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638097"/>
            <a:ext cx="8825659" cy="33817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/>
              <a:t> Modalidad de conclusión: apreciación / proposición /   prescripción / base de trabajo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Cierre con aperturas a trayectos de incertidumbre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Conclusiones en un campo en construcción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Ánimo de (re) puntuar y (re) marcar</a:t>
            </a:r>
          </a:p>
          <a:p>
            <a:pPr>
              <a:buFontTx/>
              <a:buChar char="-"/>
            </a:pPr>
            <a:endParaRPr lang="es-ES" sz="1600" dirty="0" smtClean="0"/>
          </a:p>
          <a:p>
            <a:pPr>
              <a:buFontTx/>
              <a:buChar char="-"/>
            </a:pPr>
            <a:endParaRPr lang="es-ES" sz="16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801914"/>
          </a:xfrm>
        </p:spPr>
        <p:txBody>
          <a:bodyPr/>
          <a:lstStyle/>
          <a:p>
            <a:r>
              <a:rPr lang="es-ES" b="1" dirty="0" smtClean="0"/>
              <a:t>TEMÁTICAS TRATADAS</a:t>
            </a:r>
            <a:endParaRPr lang="es-ES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638097"/>
            <a:ext cx="8825659" cy="33817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ES" sz="2400" dirty="0" smtClean="0"/>
              <a:t> </a:t>
            </a:r>
            <a:r>
              <a:rPr lang="es-ES" sz="2400" dirty="0"/>
              <a:t>P</a:t>
            </a:r>
            <a:r>
              <a:rPr lang="es-ES" sz="2400" dirty="0" smtClean="0"/>
              <a:t>erfiles profesionales requeridos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Formación inicial y continua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Experiencia profesional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Funciones y competencias profesionales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Vinculación profesional con el MIDES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Capacitación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Oferta formativa en el campo social</a:t>
            </a:r>
            <a:endParaRPr lang="es-ES" sz="1600" dirty="0" smtClean="0"/>
          </a:p>
          <a:p>
            <a:pPr>
              <a:buFontTx/>
              <a:buChar char="-"/>
            </a:pPr>
            <a:endParaRPr lang="es-ES" sz="16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6419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I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/>
          <a:lstStyle/>
          <a:p>
            <a:pPr marL="446088" indent="-358775">
              <a:buFont typeface="Wingdings" pitchFamily="2" charset="2"/>
              <a:buChar char="Ø"/>
            </a:pPr>
            <a:r>
              <a:rPr lang="es-ES" sz="2800" dirty="0" smtClean="0"/>
              <a:t> Revisión de las especificidades de cada campo ocupacional en los llamados y términos de referencia</a:t>
            </a:r>
          </a:p>
          <a:p>
            <a:pPr marL="358775" indent="-271463">
              <a:buFont typeface="Wingdings" pitchFamily="2" charset="2"/>
              <a:buChar char="Ø"/>
            </a:pPr>
            <a:r>
              <a:rPr lang="es-ES" sz="2800" dirty="0" smtClean="0"/>
              <a:t> Posibilidad de señalamiento de la   especialización profesional</a:t>
            </a:r>
          </a:p>
          <a:p>
            <a:pPr marL="358775" indent="-271463">
              <a:buFont typeface="Wingdings" pitchFamily="2" charset="2"/>
              <a:buChar char="Ø"/>
            </a:pPr>
            <a:r>
              <a:rPr lang="es-ES" sz="2800" dirty="0" smtClean="0"/>
              <a:t> Prioridad del programa PASC: variedad de licitación y catálogo de prestaciones amplio</a:t>
            </a:r>
            <a:endParaRPr lang="es-ES" sz="28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3" y="116001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II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2154621"/>
            <a:ext cx="8825659" cy="3865179"/>
          </a:xfrm>
        </p:spPr>
        <p:txBody>
          <a:bodyPr>
            <a:normAutofit lnSpcReduction="10000"/>
          </a:bodyPr>
          <a:lstStyle/>
          <a:p>
            <a:pPr marL="271463" indent="-271463">
              <a:buFont typeface="Wingdings" pitchFamily="2" charset="2"/>
              <a:buChar char="Ø"/>
            </a:pPr>
            <a:r>
              <a:rPr lang="es-ES" sz="2000" dirty="0" smtClean="0"/>
              <a:t> </a:t>
            </a:r>
            <a:r>
              <a:rPr lang="es-ES" sz="2400" dirty="0" smtClean="0"/>
              <a:t>Revisión de la relación entre funciones, tareas y competencias de los cargos profesionales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La función como campo de responsabilidad donde se incluyen tareas, actividades y acciones específicas del desempeño de una práctica profesional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Ampliar la significación de la competencia más allá de la cualidad personal: capacidades, destrezas y pericias propias de un perfil profesional</a:t>
            </a:r>
          </a:p>
          <a:p>
            <a:pPr marL="271463" indent="-271463">
              <a:buFont typeface="Wingdings" pitchFamily="2" charset="2"/>
              <a:buChar char="Ø"/>
            </a:pPr>
            <a:r>
              <a:rPr lang="es-ES" sz="2400" dirty="0" smtClean="0"/>
              <a:t> Consideración de las funciones y competencias como elementos a requerir y no tan sólo de valoración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4444" y="1016876"/>
            <a:ext cx="8825659" cy="359979"/>
          </a:xfrm>
        </p:spPr>
        <p:txBody>
          <a:bodyPr/>
          <a:lstStyle/>
          <a:p>
            <a:pPr algn="ctr"/>
            <a:r>
              <a:rPr lang="es-ES" sz="2800" b="1" dirty="0" smtClean="0"/>
              <a:t>CONSIDERACIONES FINALES - III</a:t>
            </a:r>
            <a:endParaRPr lang="es-ES" sz="2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1566041"/>
            <a:ext cx="8825659" cy="4453759"/>
          </a:xfrm>
        </p:spPr>
        <p:txBody>
          <a:bodyPr>
            <a:normAutofit/>
          </a:bodyPr>
          <a:lstStyle/>
          <a:p>
            <a:pPr marL="358775" indent="-184150">
              <a:buFont typeface="Wingdings" pitchFamily="2" charset="2"/>
              <a:buChar char="Ø"/>
            </a:pPr>
            <a:r>
              <a:rPr lang="es-ES" sz="2800" dirty="0" smtClean="0"/>
              <a:t>¿Qué profesionales para qué ocupaciones?</a:t>
            </a:r>
          </a:p>
          <a:p>
            <a:pPr marL="358775" indent="-184150">
              <a:buFont typeface="Wingdings" pitchFamily="2" charset="2"/>
              <a:buChar char="Ø"/>
            </a:pPr>
            <a:r>
              <a:rPr lang="es-ES" sz="2800" dirty="0" smtClean="0"/>
              <a:t> La definición exhaustiva del perfil profesional incide en la adecuación de responsabilidades en el interior de los equipos técnicos</a:t>
            </a:r>
          </a:p>
          <a:p>
            <a:pPr marL="358775" indent="-184150">
              <a:buFont typeface="Wingdings" pitchFamily="2" charset="2"/>
              <a:buChar char="Ø"/>
            </a:pPr>
            <a:r>
              <a:rPr lang="es-ES" sz="2800" dirty="0" smtClean="0"/>
              <a:t> Revisión de algunos perfiles en cuanto a las titulaciones requeridas y la adecuación de las tareas</a:t>
            </a:r>
            <a:endParaRPr lang="es-ES" sz="2800" dirty="0"/>
          </a:p>
        </p:txBody>
      </p:sp>
      <p:pic>
        <p:nvPicPr>
          <p:cNvPr id="4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21368"/>
            <a:ext cx="2219325" cy="46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2571" y="338591"/>
            <a:ext cx="2068608" cy="5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318</TotalTime>
  <Words>1231</Words>
  <Application>Microsoft Office PowerPoint</Application>
  <PresentationFormat>Personalizado</PresentationFormat>
  <Paragraphs>143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Ion</vt:lpstr>
      <vt:lpstr>Procesos de profesionalización</vt:lpstr>
      <vt:lpstr>EJES DE PROFESIONALIZACIÓN</vt:lpstr>
      <vt:lpstr>Diapositiva 3</vt:lpstr>
      <vt:lpstr>OBJETIVOS GENERALES</vt:lpstr>
      <vt:lpstr>CONSIDERACIONES FINALES</vt:lpstr>
      <vt:lpstr>TEMÁTICAS TRATADAS</vt:lpstr>
      <vt:lpstr>CONSIDERACIONES FINALES - I</vt:lpstr>
      <vt:lpstr>CONSIDERACIONES FINALES - II</vt:lpstr>
      <vt:lpstr>CONSIDERACIONES FINALES - III</vt:lpstr>
      <vt:lpstr>CONSIDERACIONES FINALES - IV</vt:lpstr>
      <vt:lpstr>CONSIDERACIONES FINALES - V</vt:lpstr>
      <vt:lpstr>CONSIDERACIONES FINALES - VI</vt:lpstr>
      <vt:lpstr>CONSIDERACIONES FINALES - VII</vt:lpstr>
      <vt:lpstr>CONSIDERACIONES FINALES - VIII</vt:lpstr>
      <vt:lpstr>CONSIDERACIONES FINALES - IX</vt:lpstr>
      <vt:lpstr>CONSIDERACIONES FINALES - X</vt:lpstr>
      <vt:lpstr>CONSIDERACIONES FINALES - XI</vt:lpstr>
      <vt:lpstr>CONSIDERACIONES FINALES - XII</vt:lpstr>
      <vt:lpstr>CONSIDERACIONES FINALES - XIII</vt:lpstr>
      <vt:lpstr>CONSIDERACIONES FINALES - XIV</vt:lpstr>
      <vt:lpstr>CONSIDERACIONES FINALES</vt:lpstr>
      <vt:lpstr>Procesos de profesionalización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prueba</dc:title>
  <dc:creator>SEG MOY</dc:creator>
  <cp:lastModifiedBy>PC</cp:lastModifiedBy>
  <cp:revision>31</cp:revision>
  <dcterms:created xsi:type="dcterms:W3CDTF">2015-05-31T17:53:51Z</dcterms:created>
  <dcterms:modified xsi:type="dcterms:W3CDTF">2015-08-06T10:01:29Z</dcterms:modified>
</cp:coreProperties>
</file>